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56" r:id="rId2"/>
    <p:sldId id="261" r:id="rId3"/>
    <p:sldId id="257" r:id="rId4"/>
    <p:sldId id="258" r:id="rId5"/>
    <p:sldId id="264" r:id="rId6"/>
    <p:sldId id="260" r:id="rId7"/>
    <p:sldId id="262" r:id="rId8"/>
    <p:sldId id="263" r:id="rId9"/>
    <p:sldId id="266" r:id="rId10"/>
    <p:sldId id="265" r:id="rId11"/>
    <p:sldId id="267"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560" autoAdjust="0"/>
  </p:normalViewPr>
  <p:slideViewPr>
    <p:cSldViewPr>
      <p:cViewPr varScale="1">
        <p:scale>
          <a:sx n="74" d="100"/>
          <a:sy n="74" d="100"/>
        </p:scale>
        <p:origin x="-1690" y="-7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063DB7-4DB5-4CD5-B7C6-B4353C4674FE}" type="datetimeFigureOut">
              <a:rPr lang="en-US" smtClean="0"/>
              <a:t>5/1/2013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97504E7-642A-4899-8ABD-4D74D148AD51}" type="slidenum">
              <a:rPr lang="en-US" smtClean="0"/>
              <a:t>‹#›</a:t>
            </a:fld>
            <a:endParaRPr lang="en-US"/>
          </a:p>
        </p:txBody>
      </p:sp>
    </p:spTree>
    <p:extLst>
      <p:ext uri="{BB962C8B-B14F-4D97-AF65-F5344CB8AC3E}">
        <p14:creationId xmlns:p14="http://schemas.microsoft.com/office/powerpoint/2010/main" val="2297830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airdisaster.com/cgi-bin/view_details.cgi?date=08311986&#174;=XA-JED&amp;airline=Aeromexic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MIL model is we create a Simulink Model and simulate it on MATLAB. SIL</a:t>
            </a:r>
            <a:r>
              <a:rPr lang="en-US" baseline="0" dirty="0" smtClean="0"/>
              <a:t> is convert Simulink model into C code and compile them into binary file under a real time platform. HIL is after compile them into binary code, your inputs are from actual sensors.</a:t>
            </a:r>
            <a:endParaRPr lang="en-US" dirty="0"/>
          </a:p>
        </p:txBody>
      </p:sp>
      <p:sp>
        <p:nvSpPr>
          <p:cNvPr id="4" name="Slide Number Placeholder 3"/>
          <p:cNvSpPr>
            <a:spLocks noGrp="1"/>
          </p:cNvSpPr>
          <p:nvPr>
            <p:ph type="sldNum" sz="quarter" idx="10"/>
          </p:nvPr>
        </p:nvSpPr>
        <p:spPr/>
        <p:txBody>
          <a:bodyPr/>
          <a:lstStyle/>
          <a:p>
            <a:fld id="{C97504E7-642A-4899-8ABD-4D74D148AD51}" type="slidenum">
              <a:rPr lang="en-US" smtClean="0"/>
              <a:t>3</a:t>
            </a:fld>
            <a:endParaRPr lang="en-US"/>
          </a:p>
        </p:txBody>
      </p:sp>
    </p:spTree>
    <p:extLst>
      <p:ext uri="{BB962C8B-B14F-4D97-AF65-F5344CB8AC3E}">
        <p14:creationId xmlns:p14="http://schemas.microsoft.com/office/powerpoint/2010/main" val="4004669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7504E7-642A-4899-8ABD-4D74D148AD51}" type="slidenum">
              <a:rPr lang="en-US" smtClean="0"/>
              <a:t>5</a:t>
            </a:fld>
            <a:endParaRPr lang="en-US"/>
          </a:p>
        </p:txBody>
      </p:sp>
    </p:spTree>
    <p:extLst>
      <p:ext uri="{BB962C8B-B14F-4D97-AF65-F5344CB8AC3E}">
        <p14:creationId xmlns:p14="http://schemas.microsoft.com/office/powerpoint/2010/main" val="169723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 video, we can see that there is a </a:t>
            </a:r>
            <a:r>
              <a:rPr lang="en-US" dirty="0" err="1" smtClean="0"/>
              <a:t>tyhoon</a:t>
            </a:r>
            <a:r>
              <a:rPr lang="en-US" dirty="0" smtClean="0"/>
              <a:t>.</a:t>
            </a:r>
            <a:r>
              <a:rPr lang="en-US" baseline="0" dirty="0" smtClean="0"/>
              <a:t> It’s mid night and the airport…</a:t>
            </a:r>
          </a:p>
          <a:p>
            <a:r>
              <a:rPr lang="en-US" baseline="0" dirty="0" smtClean="0"/>
              <a:t>And also, we see, the pilot went into a wrong runway. We know that pilot chose to take off during dangerous weather condition. And the crew ignored….</a:t>
            </a:r>
          </a:p>
        </p:txBody>
      </p:sp>
      <p:sp>
        <p:nvSpPr>
          <p:cNvPr id="4" name="Slide Number Placeholder 3"/>
          <p:cNvSpPr>
            <a:spLocks noGrp="1"/>
          </p:cNvSpPr>
          <p:nvPr>
            <p:ph type="sldNum" sz="quarter" idx="10"/>
          </p:nvPr>
        </p:nvSpPr>
        <p:spPr/>
        <p:txBody>
          <a:bodyPr/>
          <a:lstStyle/>
          <a:p>
            <a:fld id="{C97504E7-642A-4899-8ABD-4D74D148AD51}" type="slidenum">
              <a:rPr lang="en-US" smtClean="0"/>
              <a:t>7</a:t>
            </a:fld>
            <a:endParaRPr lang="en-US"/>
          </a:p>
        </p:txBody>
      </p:sp>
    </p:spTree>
    <p:extLst>
      <p:ext uri="{BB962C8B-B14F-4D97-AF65-F5344CB8AC3E}">
        <p14:creationId xmlns:p14="http://schemas.microsoft.com/office/powerpoint/2010/main" val="30332346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http://www.airdisaster.com/cgi-bin/view_details.cgi?date=08311986&amp;reg=XA-JED&amp;airline=Aeromexico</a:t>
            </a:r>
            <a:endParaRPr lang="en-US" dirty="0"/>
          </a:p>
        </p:txBody>
      </p:sp>
      <p:sp>
        <p:nvSpPr>
          <p:cNvPr id="4" name="Slide Number Placeholder 3"/>
          <p:cNvSpPr>
            <a:spLocks noGrp="1"/>
          </p:cNvSpPr>
          <p:nvPr>
            <p:ph type="sldNum" sz="quarter" idx="10"/>
          </p:nvPr>
        </p:nvSpPr>
        <p:spPr/>
        <p:txBody>
          <a:bodyPr/>
          <a:lstStyle/>
          <a:p>
            <a:fld id="{C97504E7-642A-4899-8ABD-4D74D148AD51}" type="slidenum">
              <a:rPr lang="en-US" smtClean="0"/>
              <a:t>9</a:t>
            </a:fld>
            <a:endParaRPr lang="en-US"/>
          </a:p>
        </p:txBody>
      </p:sp>
    </p:spTree>
    <p:extLst>
      <p:ext uri="{BB962C8B-B14F-4D97-AF65-F5344CB8AC3E}">
        <p14:creationId xmlns:p14="http://schemas.microsoft.com/office/powerpoint/2010/main" val="2984044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lumMod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48224" y="1812927"/>
            <a:ext cx="313249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01474" y="1812927"/>
            <a:ext cx="313308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5/1/2013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5/1/2013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19" name="Group 218"/>
          <p:cNvGrpSpPr/>
          <p:nvPr/>
        </p:nvGrpSpPr>
        <p:grpSpPr>
          <a:xfrm>
            <a:off x="6558164" y="66319"/>
            <a:ext cx="2575511" cy="6797067"/>
            <a:chOff x="6558164" y="66319"/>
            <a:chExt cx="2575511" cy="6797067"/>
          </a:xfrm>
        </p:grpSpPr>
        <p:grpSp>
          <p:nvGrpSpPr>
            <p:cNvPr id="220" name="Group 62"/>
            <p:cNvGrpSpPr/>
            <p:nvPr/>
          </p:nvGrpSpPr>
          <p:grpSpPr>
            <a:xfrm>
              <a:off x="6924386" y="66319"/>
              <a:ext cx="2173634" cy="6673398"/>
              <a:chOff x="6924386" y="66319"/>
              <a:chExt cx="2173634" cy="6673398"/>
            </a:xfrm>
          </p:grpSpPr>
          <p:grpSp>
            <p:nvGrpSpPr>
              <p:cNvPr id="224" name="Group 44"/>
              <p:cNvGrpSpPr/>
              <p:nvPr/>
            </p:nvGrpSpPr>
            <p:grpSpPr>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25" name="Group 50"/>
              <p:cNvGrpSpPr/>
              <p:nvPr/>
            </p:nvGrpSpPr>
            <p:grpSpPr>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a:extLst/>
              </p:spPr>
              <p:txBody>
                <a:bodyPr vert="horz" wrap="square" lIns="91440" tIns="45720" rIns="91440" bIns="45720" numCol="1" anchor="t" anchorCtr="0" compatLnSpc="1">
                  <a:prstTxWarp prst="textNoShape">
                    <a:avLst/>
                  </a:prstTxWarp>
                </a:bodyPr>
                <a:lstStyle/>
                <a:p>
                  <a:endParaRPr lang="en-US"/>
                </a:p>
              </p:txBody>
            </p:sp>
            <p:sp>
              <p:nvSpPr>
                <p:cNvPr id="28" name="Freeform 53"/>
                <p:cNvSpPr>
                  <a:spLocks noChangeAspect="1"/>
                </p:cNvSpPr>
                <p:nvPr/>
              </p:nvSpPr>
              <p:spPr bwMode="auto">
                <a:xfrm rot="1160251">
                  <a:off x="8324628" y="3308607"/>
                  <a:ext cx="491754" cy="561254"/>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30" name="Freeform 53"/>
                <p:cNvSpPr>
                  <a:spLocks noChangeAspect="1"/>
                </p:cNvSpPr>
                <p:nvPr/>
              </p:nvSpPr>
              <p:spPr bwMode="auto">
                <a:xfrm rot="20991253">
                  <a:off x="8713407" y="888239"/>
                  <a:ext cx="384613" cy="438971"/>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226" name="Group 56"/>
              <p:cNvGrpSpPr/>
              <p:nvPr/>
            </p:nvGrpSpPr>
            <p:grpSpPr>
              <a:xfrm>
                <a:off x="7564131" y="154734"/>
                <a:ext cx="1470366" cy="5948886"/>
                <a:chOff x="7564131" y="154734"/>
                <a:chExt cx="1470366" cy="5948886"/>
              </a:xfrm>
            </p:grpSpPr>
            <p:sp>
              <p:nvSpPr>
                <p:cNvPr id="227" name="Freeform 69"/>
                <p:cNvSpPr>
                  <a:spLocks noChangeAspect="1" noEditPoints="1"/>
                </p:cNvSpPr>
                <p:nvPr/>
              </p:nvSpPr>
              <p:spPr bwMode="auto">
                <a:xfrm rot="474405">
                  <a:off x="8001987" y="4921668"/>
                  <a:ext cx="1032510" cy="1181952"/>
                </a:xfrm>
                <a:custGeom>
                  <a:avLst/>
                  <a:gdLst>
                    <a:gd name="T0" fmla="*/ 658 w 760"/>
                    <a:gd name="T1" fmla="*/ 586 h 870"/>
                    <a:gd name="T2" fmla="*/ 728 w 760"/>
                    <a:gd name="T3" fmla="*/ 526 h 870"/>
                    <a:gd name="T4" fmla="*/ 560 w 760"/>
                    <a:gd name="T5" fmla="*/ 466 h 870"/>
                    <a:gd name="T6" fmla="*/ 502 w 760"/>
                    <a:gd name="T7" fmla="*/ 436 h 870"/>
                    <a:gd name="T8" fmla="*/ 560 w 760"/>
                    <a:gd name="T9" fmla="*/ 406 h 870"/>
                    <a:gd name="T10" fmla="*/ 728 w 760"/>
                    <a:gd name="T11" fmla="*/ 346 h 870"/>
                    <a:gd name="T12" fmla="*/ 662 w 760"/>
                    <a:gd name="T13" fmla="*/ 286 h 870"/>
                    <a:gd name="T14" fmla="*/ 688 w 760"/>
                    <a:gd name="T15" fmla="*/ 272 h 870"/>
                    <a:gd name="T16" fmla="*/ 674 w 760"/>
                    <a:gd name="T17" fmla="*/ 256 h 870"/>
                    <a:gd name="T18" fmla="*/ 648 w 760"/>
                    <a:gd name="T19" fmla="*/ 270 h 870"/>
                    <a:gd name="T20" fmla="*/ 632 w 760"/>
                    <a:gd name="T21" fmla="*/ 178 h 870"/>
                    <a:gd name="T22" fmla="*/ 496 w 760"/>
                    <a:gd name="T23" fmla="*/ 296 h 870"/>
                    <a:gd name="T24" fmla="*/ 442 w 760"/>
                    <a:gd name="T25" fmla="*/ 336 h 870"/>
                    <a:gd name="T26" fmla="*/ 444 w 760"/>
                    <a:gd name="T27" fmla="*/ 266 h 870"/>
                    <a:gd name="T28" fmla="*/ 476 w 760"/>
                    <a:gd name="T29" fmla="*/ 90 h 870"/>
                    <a:gd name="T30" fmla="*/ 392 w 760"/>
                    <a:gd name="T31" fmla="*/ 116 h 870"/>
                    <a:gd name="T32" fmla="*/ 392 w 760"/>
                    <a:gd name="T33" fmla="*/ 86 h 870"/>
                    <a:gd name="T34" fmla="*/ 372 w 760"/>
                    <a:gd name="T35" fmla="*/ 90 h 870"/>
                    <a:gd name="T36" fmla="*/ 372 w 760"/>
                    <a:gd name="T37" fmla="*/ 120 h 870"/>
                    <a:gd name="T38" fmla="*/ 282 w 760"/>
                    <a:gd name="T39" fmla="*/ 90 h 870"/>
                    <a:gd name="T40" fmla="*/ 316 w 760"/>
                    <a:gd name="T41" fmla="*/ 266 h 870"/>
                    <a:gd name="T42" fmla="*/ 322 w 760"/>
                    <a:gd name="T43" fmla="*/ 336 h 870"/>
                    <a:gd name="T44" fmla="*/ 264 w 760"/>
                    <a:gd name="T45" fmla="*/ 296 h 870"/>
                    <a:gd name="T46" fmla="*/ 128 w 760"/>
                    <a:gd name="T47" fmla="*/ 178 h 870"/>
                    <a:gd name="T48" fmla="*/ 110 w 760"/>
                    <a:gd name="T49" fmla="*/ 266 h 870"/>
                    <a:gd name="T50" fmla="*/ 84 w 760"/>
                    <a:gd name="T51" fmla="*/ 252 h 870"/>
                    <a:gd name="T52" fmla="*/ 76 w 760"/>
                    <a:gd name="T53" fmla="*/ 270 h 870"/>
                    <a:gd name="T54" fmla="*/ 102 w 760"/>
                    <a:gd name="T55" fmla="*/ 286 h 870"/>
                    <a:gd name="T56" fmla="*/ 30 w 760"/>
                    <a:gd name="T57" fmla="*/ 346 h 870"/>
                    <a:gd name="T58" fmla="*/ 200 w 760"/>
                    <a:gd name="T59" fmla="*/ 406 h 870"/>
                    <a:gd name="T60" fmla="*/ 262 w 760"/>
                    <a:gd name="T61" fmla="*/ 436 h 870"/>
                    <a:gd name="T62" fmla="*/ 200 w 760"/>
                    <a:gd name="T63" fmla="*/ 466 h 870"/>
                    <a:gd name="T64" fmla="*/ 30 w 760"/>
                    <a:gd name="T65" fmla="*/ 526 h 870"/>
                    <a:gd name="T66" fmla="*/ 98 w 760"/>
                    <a:gd name="T67" fmla="*/ 586 h 870"/>
                    <a:gd name="T68" fmla="*/ 72 w 760"/>
                    <a:gd name="T69" fmla="*/ 600 h 870"/>
                    <a:gd name="T70" fmla="*/ 84 w 760"/>
                    <a:gd name="T71" fmla="*/ 616 h 870"/>
                    <a:gd name="T72" fmla="*/ 110 w 760"/>
                    <a:gd name="T73" fmla="*/ 602 h 870"/>
                    <a:gd name="T74" fmla="*/ 128 w 760"/>
                    <a:gd name="T75" fmla="*/ 694 h 870"/>
                    <a:gd name="T76" fmla="*/ 264 w 760"/>
                    <a:gd name="T77" fmla="*/ 576 h 870"/>
                    <a:gd name="T78" fmla="*/ 322 w 760"/>
                    <a:gd name="T79" fmla="*/ 536 h 870"/>
                    <a:gd name="T80" fmla="*/ 316 w 760"/>
                    <a:gd name="T81" fmla="*/ 606 h 870"/>
                    <a:gd name="T82" fmla="*/ 282 w 760"/>
                    <a:gd name="T83" fmla="*/ 782 h 870"/>
                    <a:gd name="T84" fmla="*/ 368 w 760"/>
                    <a:gd name="T85" fmla="*/ 754 h 870"/>
                    <a:gd name="T86" fmla="*/ 368 w 760"/>
                    <a:gd name="T87" fmla="*/ 784 h 870"/>
                    <a:gd name="T88" fmla="*/ 388 w 760"/>
                    <a:gd name="T89" fmla="*/ 780 h 870"/>
                    <a:gd name="T90" fmla="*/ 388 w 760"/>
                    <a:gd name="T91" fmla="*/ 752 h 870"/>
                    <a:gd name="T92" fmla="*/ 476 w 760"/>
                    <a:gd name="T93" fmla="*/ 782 h 870"/>
                    <a:gd name="T94" fmla="*/ 444 w 760"/>
                    <a:gd name="T95" fmla="*/ 606 h 870"/>
                    <a:gd name="T96" fmla="*/ 442 w 760"/>
                    <a:gd name="T97" fmla="*/ 536 h 870"/>
                    <a:gd name="T98" fmla="*/ 496 w 760"/>
                    <a:gd name="T99" fmla="*/ 576 h 870"/>
                    <a:gd name="T100" fmla="*/ 632 w 760"/>
                    <a:gd name="T101" fmla="*/ 694 h 870"/>
                    <a:gd name="T102" fmla="*/ 650 w 760"/>
                    <a:gd name="T103" fmla="*/ 606 h 870"/>
                    <a:gd name="T104" fmla="*/ 676 w 760"/>
                    <a:gd name="T105" fmla="*/ 620 h 870"/>
                    <a:gd name="T106" fmla="*/ 682 w 760"/>
                    <a:gd name="T107" fmla="*/ 602 h 870"/>
                    <a:gd name="T108" fmla="*/ 346 w 760"/>
                    <a:gd name="T109" fmla="*/ 496 h 870"/>
                    <a:gd name="T110" fmla="*/ 418 w 760"/>
                    <a:gd name="T111" fmla="*/ 376 h 8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Freeform 73"/>
                <p:cNvSpPr>
                  <a:spLocks noChangeAspect="1" noEditPoints="1"/>
                </p:cNvSpPr>
                <p:nvPr/>
              </p:nvSpPr>
              <p:spPr bwMode="auto">
                <a:xfrm rot="20414437">
                  <a:off x="7564131" y="154734"/>
                  <a:ext cx="722936" cy="825205"/>
                </a:xfrm>
                <a:custGeom>
                  <a:avLst/>
                  <a:gdLst>
                    <a:gd name="T0" fmla="*/ 678 w 820"/>
                    <a:gd name="T1" fmla="*/ 610 h 936"/>
                    <a:gd name="T2" fmla="*/ 656 w 820"/>
                    <a:gd name="T3" fmla="*/ 598 h 936"/>
                    <a:gd name="T4" fmla="*/ 514 w 820"/>
                    <a:gd name="T5" fmla="*/ 512 h 936"/>
                    <a:gd name="T6" fmla="*/ 522 w 820"/>
                    <a:gd name="T7" fmla="*/ 468 h 936"/>
                    <a:gd name="T8" fmla="*/ 564 w 820"/>
                    <a:gd name="T9" fmla="*/ 414 h 936"/>
                    <a:gd name="T10" fmla="*/ 684 w 820"/>
                    <a:gd name="T11" fmla="*/ 324 h 936"/>
                    <a:gd name="T12" fmla="*/ 736 w 820"/>
                    <a:gd name="T13" fmla="*/ 292 h 936"/>
                    <a:gd name="T14" fmla="*/ 744 w 820"/>
                    <a:gd name="T15" fmla="*/ 196 h 936"/>
                    <a:gd name="T16" fmla="*/ 696 w 820"/>
                    <a:gd name="T17" fmla="*/ 198 h 936"/>
                    <a:gd name="T18" fmla="*/ 536 w 820"/>
                    <a:gd name="T19" fmla="*/ 364 h 936"/>
                    <a:gd name="T20" fmla="*/ 486 w 820"/>
                    <a:gd name="T21" fmla="*/ 384 h 936"/>
                    <a:gd name="T22" fmla="*/ 428 w 820"/>
                    <a:gd name="T23" fmla="*/ 356 h 936"/>
                    <a:gd name="T24" fmla="*/ 508 w 820"/>
                    <a:gd name="T25" fmla="*/ 92 h 936"/>
                    <a:gd name="T26" fmla="*/ 486 w 820"/>
                    <a:gd name="T27" fmla="*/ 50 h 936"/>
                    <a:gd name="T28" fmla="*/ 404 w 820"/>
                    <a:gd name="T29" fmla="*/ 0 h 936"/>
                    <a:gd name="T30" fmla="*/ 402 w 820"/>
                    <a:gd name="T31" fmla="*/ 120 h 936"/>
                    <a:gd name="T32" fmla="*/ 400 w 820"/>
                    <a:gd name="T33" fmla="*/ 184 h 936"/>
                    <a:gd name="T34" fmla="*/ 398 w 820"/>
                    <a:gd name="T35" fmla="*/ 356 h 936"/>
                    <a:gd name="T36" fmla="*/ 340 w 820"/>
                    <a:gd name="T37" fmla="*/ 382 h 936"/>
                    <a:gd name="T38" fmla="*/ 168 w 820"/>
                    <a:gd name="T39" fmla="*/ 312 h 936"/>
                    <a:gd name="T40" fmla="*/ 112 w 820"/>
                    <a:gd name="T41" fmla="*/ 280 h 936"/>
                    <a:gd name="T42" fmla="*/ 10 w 820"/>
                    <a:gd name="T43" fmla="*/ 224 h 936"/>
                    <a:gd name="T44" fmla="*/ 10 w 820"/>
                    <a:gd name="T45" fmla="*/ 324 h 936"/>
                    <a:gd name="T46" fmla="*/ 36 w 820"/>
                    <a:gd name="T47" fmla="*/ 364 h 936"/>
                    <a:gd name="T48" fmla="*/ 266 w 820"/>
                    <a:gd name="T49" fmla="*/ 398 h 936"/>
                    <a:gd name="T50" fmla="*/ 302 w 820"/>
                    <a:gd name="T51" fmla="*/ 468 h 936"/>
                    <a:gd name="T52" fmla="*/ 264 w 820"/>
                    <a:gd name="T53" fmla="*/ 532 h 936"/>
                    <a:gd name="T54" fmla="*/ 34 w 820"/>
                    <a:gd name="T55" fmla="*/ 580 h 936"/>
                    <a:gd name="T56" fmla="*/ 8 w 820"/>
                    <a:gd name="T57" fmla="*/ 620 h 936"/>
                    <a:gd name="T58" fmla="*/ 96 w 820"/>
                    <a:gd name="T59" fmla="*/ 658 h 936"/>
                    <a:gd name="T60" fmla="*/ 152 w 820"/>
                    <a:gd name="T61" fmla="*/ 628 h 936"/>
                    <a:gd name="T62" fmla="*/ 174 w 820"/>
                    <a:gd name="T63" fmla="*/ 616 h 936"/>
                    <a:gd name="T64" fmla="*/ 324 w 820"/>
                    <a:gd name="T65" fmla="*/ 532 h 936"/>
                    <a:gd name="T66" fmla="*/ 392 w 820"/>
                    <a:gd name="T67" fmla="*/ 574 h 936"/>
                    <a:gd name="T68" fmla="*/ 312 w 820"/>
                    <a:gd name="T69" fmla="*/ 842 h 936"/>
                    <a:gd name="T70" fmla="*/ 334 w 820"/>
                    <a:gd name="T71" fmla="*/ 884 h 936"/>
                    <a:gd name="T72" fmla="*/ 416 w 820"/>
                    <a:gd name="T73" fmla="*/ 936 h 936"/>
                    <a:gd name="T74" fmla="*/ 420 w 820"/>
                    <a:gd name="T75" fmla="*/ 814 h 936"/>
                    <a:gd name="T76" fmla="*/ 420 w 820"/>
                    <a:gd name="T77" fmla="*/ 750 h 936"/>
                    <a:gd name="T78" fmla="*/ 424 w 820"/>
                    <a:gd name="T79" fmla="*/ 576 h 936"/>
                    <a:gd name="T80" fmla="*/ 482 w 820"/>
                    <a:gd name="T81" fmla="*/ 552 h 936"/>
                    <a:gd name="T82" fmla="*/ 652 w 820"/>
                    <a:gd name="T83" fmla="*/ 622 h 936"/>
                    <a:gd name="T84" fmla="*/ 708 w 820"/>
                    <a:gd name="T85" fmla="*/ 654 h 936"/>
                    <a:gd name="T86" fmla="*/ 812 w 820"/>
                    <a:gd name="T87" fmla="*/ 710 h 936"/>
                    <a:gd name="T88" fmla="*/ 412 w 820"/>
                    <a:gd name="T89" fmla="*/ 546 h 936"/>
                    <a:gd name="T90" fmla="*/ 368 w 820"/>
                    <a:gd name="T91" fmla="*/ 532 h 936"/>
                    <a:gd name="T92" fmla="*/ 336 w 820"/>
                    <a:gd name="T93" fmla="*/ 482 h 936"/>
                    <a:gd name="T94" fmla="*/ 340 w 820"/>
                    <a:gd name="T95" fmla="*/ 436 h 936"/>
                    <a:gd name="T96" fmla="*/ 382 w 820"/>
                    <a:gd name="T97" fmla="*/ 394 h 936"/>
                    <a:gd name="T98" fmla="*/ 428 w 820"/>
                    <a:gd name="T99" fmla="*/ 390 h 936"/>
                    <a:gd name="T100" fmla="*/ 478 w 820"/>
                    <a:gd name="T101" fmla="*/ 424 h 936"/>
                    <a:gd name="T102" fmla="*/ 490 w 820"/>
                    <a:gd name="T103" fmla="*/ 468 h 936"/>
                    <a:gd name="T104" fmla="*/ 468 w 820"/>
                    <a:gd name="T105" fmla="*/ 522 h 936"/>
                    <a:gd name="T106" fmla="*/ 412 w 820"/>
                    <a:gd name="T107" fmla="*/ 54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14" y="512"/>
                      </a:lnTo>
                      <a:lnTo>
                        <a:pt x="520" y="490"/>
                      </a:lnTo>
                      <a:lnTo>
                        <a:pt x="522" y="478"/>
                      </a:lnTo>
                      <a:lnTo>
                        <a:pt x="522" y="46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10" y="424"/>
                      </a:lnTo>
                      <a:lnTo>
                        <a:pt x="304" y="446"/>
                      </a:lnTo>
                      <a:lnTo>
                        <a:pt x="302" y="468"/>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4" y="468"/>
                      </a:lnTo>
                      <a:lnTo>
                        <a:pt x="336" y="452"/>
                      </a:lnTo>
                      <a:lnTo>
                        <a:pt x="340" y="436"/>
                      </a:lnTo>
                      <a:lnTo>
                        <a:pt x="348" y="424"/>
                      </a:lnTo>
                      <a:lnTo>
                        <a:pt x="358" y="412"/>
                      </a:lnTo>
                      <a:lnTo>
                        <a:pt x="368" y="402"/>
                      </a:lnTo>
                      <a:lnTo>
                        <a:pt x="382" y="394"/>
                      </a:lnTo>
                      <a:lnTo>
                        <a:pt x="396" y="390"/>
                      </a:lnTo>
                      <a:lnTo>
                        <a:pt x="412" y="388"/>
                      </a:lnTo>
                      <a:lnTo>
                        <a:pt x="412" y="388"/>
                      </a:lnTo>
                      <a:lnTo>
                        <a:pt x="428" y="390"/>
                      </a:lnTo>
                      <a:lnTo>
                        <a:pt x="442" y="394"/>
                      </a:lnTo>
                      <a:lnTo>
                        <a:pt x="456" y="402"/>
                      </a:lnTo>
                      <a:lnTo>
                        <a:pt x="468" y="412"/>
                      </a:lnTo>
                      <a:lnTo>
                        <a:pt x="478" y="424"/>
                      </a:lnTo>
                      <a:lnTo>
                        <a:pt x="484" y="436"/>
                      </a:lnTo>
                      <a:lnTo>
                        <a:pt x="490" y="452"/>
                      </a:lnTo>
                      <a:lnTo>
                        <a:pt x="490" y="468"/>
                      </a:lnTo>
                      <a:lnTo>
                        <a:pt x="490" y="468"/>
                      </a:lnTo>
                      <a:lnTo>
                        <a:pt x="490" y="482"/>
                      </a:lnTo>
                      <a:lnTo>
                        <a:pt x="484" y="498"/>
                      </a:lnTo>
                      <a:lnTo>
                        <a:pt x="478" y="510"/>
                      </a:lnTo>
                      <a:lnTo>
                        <a:pt x="468" y="522"/>
                      </a:lnTo>
                      <a:lnTo>
                        <a:pt x="456" y="532"/>
                      </a:lnTo>
                      <a:lnTo>
                        <a:pt x="442" y="540"/>
                      </a:lnTo>
                      <a:lnTo>
                        <a:pt x="428" y="544"/>
                      </a:lnTo>
                      <a:lnTo>
                        <a:pt x="412" y="546"/>
                      </a:lnTo>
                      <a:lnTo>
                        <a:pt x="412" y="546"/>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Freeform 77"/>
                <p:cNvSpPr>
                  <a:spLocks noChangeAspect="1" noEditPoints="1"/>
                </p:cNvSpPr>
                <p:nvPr/>
              </p:nvSpPr>
              <p:spPr bwMode="auto">
                <a:xfrm rot="20957513">
                  <a:off x="7869058" y="3830515"/>
                  <a:ext cx="639682" cy="729516"/>
                </a:xfrm>
                <a:custGeom>
                  <a:avLst/>
                  <a:gdLst>
                    <a:gd name="T0" fmla="*/ 718 w 826"/>
                    <a:gd name="T1" fmla="*/ 634 h 942"/>
                    <a:gd name="T2" fmla="*/ 788 w 826"/>
                    <a:gd name="T3" fmla="*/ 570 h 942"/>
                    <a:gd name="T4" fmla="*/ 542 w 826"/>
                    <a:gd name="T5" fmla="*/ 472 h 942"/>
                    <a:gd name="T6" fmla="*/ 788 w 826"/>
                    <a:gd name="T7" fmla="*/ 376 h 942"/>
                    <a:gd name="T8" fmla="*/ 722 w 826"/>
                    <a:gd name="T9" fmla="*/ 314 h 942"/>
                    <a:gd name="T10" fmla="*/ 748 w 826"/>
                    <a:gd name="T11" fmla="*/ 298 h 942"/>
                    <a:gd name="T12" fmla="*/ 730 w 826"/>
                    <a:gd name="T13" fmla="*/ 276 h 942"/>
                    <a:gd name="T14" fmla="*/ 704 w 826"/>
                    <a:gd name="T15" fmla="*/ 290 h 942"/>
                    <a:gd name="T16" fmla="*/ 684 w 826"/>
                    <a:gd name="T17" fmla="*/ 196 h 942"/>
                    <a:gd name="T18" fmla="*/ 478 w 826"/>
                    <a:gd name="T19" fmla="*/ 360 h 942"/>
                    <a:gd name="T20" fmla="*/ 516 w 826"/>
                    <a:gd name="T21" fmla="*/ 100 h 942"/>
                    <a:gd name="T22" fmla="*/ 430 w 826"/>
                    <a:gd name="T23" fmla="*/ 124 h 942"/>
                    <a:gd name="T24" fmla="*/ 430 w 826"/>
                    <a:gd name="T25" fmla="*/ 94 h 942"/>
                    <a:gd name="T26" fmla="*/ 402 w 826"/>
                    <a:gd name="T27" fmla="*/ 98 h 942"/>
                    <a:gd name="T28" fmla="*/ 400 w 826"/>
                    <a:gd name="T29" fmla="*/ 128 h 942"/>
                    <a:gd name="T30" fmla="*/ 310 w 826"/>
                    <a:gd name="T31" fmla="*/ 100 h 942"/>
                    <a:gd name="T32" fmla="*/ 352 w 826"/>
                    <a:gd name="T33" fmla="*/ 360 h 942"/>
                    <a:gd name="T34" fmla="*/ 142 w 826"/>
                    <a:gd name="T35" fmla="*/ 196 h 942"/>
                    <a:gd name="T36" fmla="*/ 120 w 826"/>
                    <a:gd name="T37" fmla="*/ 284 h 942"/>
                    <a:gd name="T38" fmla="*/ 94 w 826"/>
                    <a:gd name="T39" fmla="*/ 270 h 942"/>
                    <a:gd name="T40" fmla="*/ 84 w 826"/>
                    <a:gd name="T41" fmla="*/ 296 h 942"/>
                    <a:gd name="T42" fmla="*/ 110 w 826"/>
                    <a:gd name="T43" fmla="*/ 312 h 942"/>
                    <a:gd name="T44" fmla="*/ 40 w 826"/>
                    <a:gd name="T45" fmla="*/ 376 h 942"/>
                    <a:gd name="T46" fmla="*/ 290 w 826"/>
                    <a:gd name="T47" fmla="*/ 472 h 942"/>
                    <a:gd name="T48" fmla="*/ 40 w 826"/>
                    <a:gd name="T49" fmla="*/ 570 h 942"/>
                    <a:gd name="T50" fmla="*/ 104 w 826"/>
                    <a:gd name="T51" fmla="*/ 632 h 942"/>
                    <a:gd name="T52" fmla="*/ 80 w 826"/>
                    <a:gd name="T53" fmla="*/ 648 h 942"/>
                    <a:gd name="T54" fmla="*/ 96 w 826"/>
                    <a:gd name="T55" fmla="*/ 670 h 942"/>
                    <a:gd name="T56" fmla="*/ 122 w 826"/>
                    <a:gd name="T57" fmla="*/ 656 h 942"/>
                    <a:gd name="T58" fmla="*/ 142 w 826"/>
                    <a:gd name="T59" fmla="*/ 748 h 942"/>
                    <a:gd name="T60" fmla="*/ 352 w 826"/>
                    <a:gd name="T61" fmla="*/ 584 h 942"/>
                    <a:gd name="T62" fmla="*/ 310 w 826"/>
                    <a:gd name="T63" fmla="*/ 846 h 942"/>
                    <a:gd name="T64" fmla="*/ 396 w 826"/>
                    <a:gd name="T65" fmla="*/ 820 h 942"/>
                    <a:gd name="T66" fmla="*/ 398 w 826"/>
                    <a:gd name="T67" fmla="*/ 850 h 942"/>
                    <a:gd name="T68" fmla="*/ 426 w 826"/>
                    <a:gd name="T69" fmla="*/ 846 h 942"/>
                    <a:gd name="T70" fmla="*/ 426 w 826"/>
                    <a:gd name="T71" fmla="*/ 816 h 942"/>
                    <a:gd name="T72" fmla="*/ 516 w 826"/>
                    <a:gd name="T73" fmla="*/ 844 h 942"/>
                    <a:gd name="T74" fmla="*/ 478 w 826"/>
                    <a:gd name="T75" fmla="*/ 584 h 942"/>
                    <a:gd name="T76" fmla="*/ 684 w 826"/>
                    <a:gd name="T77" fmla="*/ 748 h 942"/>
                    <a:gd name="T78" fmla="*/ 706 w 826"/>
                    <a:gd name="T79" fmla="*/ 660 h 942"/>
                    <a:gd name="T80" fmla="*/ 732 w 826"/>
                    <a:gd name="T81" fmla="*/ 674 h 942"/>
                    <a:gd name="T82" fmla="*/ 742 w 826"/>
                    <a:gd name="T83" fmla="*/ 648 h 942"/>
                    <a:gd name="T84" fmla="*/ 376 w 826"/>
                    <a:gd name="T85" fmla="*/ 544 h 942"/>
                    <a:gd name="T86" fmla="*/ 456 w 826"/>
                    <a:gd name="T87" fmla="*/ 40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a:solidFill>
                    <a:srgbClr val="FEFFFF">
                      <a:alpha val="26000"/>
                    </a:srgbClr>
                  </a:solidFill>
                </a:ln>
                <a:effectLst/>
                <a:extLst/>
              </p:spPr>
              <p:txBody>
                <a:bodyPr vert="horz" wrap="square" lIns="91440" tIns="45720" rIns="91440" bIns="45720" numCol="1" anchor="t" anchorCtr="0" compatLnSpc="1">
                  <a:prstTxWarp prst="textNoShape">
                    <a:avLst/>
                  </a:prstTxWarp>
                </a:bodyPr>
                <a:lstStyle/>
                <a:p>
                  <a:endParaRPr lang="en-US"/>
                </a:p>
              </p:txBody>
            </p:sp>
            <p:sp>
              <p:nvSpPr>
                <p:cNvPr id="230" name="Freeform 81"/>
                <p:cNvSpPr>
                  <a:spLocks noChangeAspect="1" noEditPoints="1"/>
                </p:cNvSpPr>
                <p:nvPr/>
              </p:nvSpPr>
              <p:spPr bwMode="auto">
                <a:xfrm rot="924218">
                  <a:off x="8027251" y="1799143"/>
                  <a:ext cx="766532" cy="869062"/>
                </a:xfrm>
                <a:custGeom>
                  <a:avLst/>
                  <a:gdLst>
                    <a:gd name="T0" fmla="*/ 546 w 628"/>
                    <a:gd name="T1" fmla="*/ 480 h 712"/>
                    <a:gd name="T2" fmla="*/ 598 w 628"/>
                    <a:gd name="T3" fmla="*/ 430 h 712"/>
                    <a:gd name="T4" fmla="*/ 400 w 628"/>
                    <a:gd name="T5" fmla="*/ 374 h 712"/>
                    <a:gd name="T6" fmla="*/ 402 w 628"/>
                    <a:gd name="T7" fmla="*/ 354 h 712"/>
                    <a:gd name="T8" fmla="*/ 508 w 628"/>
                    <a:gd name="T9" fmla="*/ 254 h 712"/>
                    <a:gd name="T10" fmla="*/ 524 w 628"/>
                    <a:gd name="T11" fmla="*/ 246 h 712"/>
                    <a:gd name="T12" fmla="*/ 620 w 628"/>
                    <a:gd name="T13" fmla="*/ 236 h 712"/>
                    <a:gd name="T14" fmla="*/ 620 w 628"/>
                    <a:gd name="T15" fmla="*/ 170 h 712"/>
                    <a:gd name="T16" fmla="*/ 558 w 628"/>
                    <a:gd name="T17" fmla="*/ 144 h 712"/>
                    <a:gd name="T18" fmla="*/ 532 w 628"/>
                    <a:gd name="T19" fmla="*/ 148 h 712"/>
                    <a:gd name="T20" fmla="*/ 450 w 628"/>
                    <a:gd name="T21" fmla="*/ 264 h 712"/>
                    <a:gd name="T22" fmla="*/ 360 w 628"/>
                    <a:gd name="T23" fmla="*/ 278 h 712"/>
                    <a:gd name="T24" fmla="*/ 324 w 628"/>
                    <a:gd name="T25" fmla="*/ 136 h 712"/>
                    <a:gd name="T26" fmla="*/ 324 w 628"/>
                    <a:gd name="T27" fmla="*/ 118 h 712"/>
                    <a:gd name="T28" fmla="*/ 366 w 628"/>
                    <a:gd name="T29" fmla="*/ 30 h 712"/>
                    <a:gd name="T30" fmla="*/ 308 w 628"/>
                    <a:gd name="T31" fmla="*/ 0 h 712"/>
                    <a:gd name="T32" fmla="*/ 254 w 628"/>
                    <a:gd name="T33" fmla="*/ 36 h 712"/>
                    <a:gd name="T34" fmla="*/ 244 w 628"/>
                    <a:gd name="T35" fmla="*/ 62 h 712"/>
                    <a:gd name="T36" fmla="*/ 304 w 628"/>
                    <a:gd name="T37" fmla="*/ 190 h 712"/>
                    <a:gd name="T38" fmla="*/ 272 w 628"/>
                    <a:gd name="T39" fmla="*/ 278 h 712"/>
                    <a:gd name="T40" fmla="*/ 130 w 628"/>
                    <a:gd name="T41" fmla="*/ 234 h 712"/>
                    <a:gd name="T42" fmla="*/ 114 w 628"/>
                    <a:gd name="T43" fmla="*/ 226 h 712"/>
                    <a:gd name="T44" fmla="*/ 58 w 628"/>
                    <a:gd name="T45" fmla="*/ 146 h 712"/>
                    <a:gd name="T46" fmla="*/ 0 w 628"/>
                    <a:gd name="T47" fmla="*/ 180 h 712"/>
                    <a:gd name="T48" fmla="*/ 8 w 628"/>
                    <a:gd name="T49" fmla="*/ 246 h 712"/>
                    <a:gd name="T50" fmla="*/ 26 w 628"/>
                    <a:gd name="T51" fmla="*/ 268 h 712"/>
                    <a:gd name="T52" fmla="*/ 166 w 628"/>
                    <a:gd name="T53" fmla="*/ 280 h 712"/>
                    <a:gd name="T54" fmla="*/ 228 w 628"/>
                    <a:gd name="T55" fmla="*/ 354 h 712"/>
                    <a:gd name="T56" fmla="*/ 162 w 628"/>
                    <a:gd name="T57" fmla="*/ 426 h 712"/>
                    <a:gd name="T58" fmla="*/ 26 w 628"/>
                    <a:gd name="T59" fmla="*/ 440 h 712"/>
                    <a:gd name="T60" fmla="*/ 8 w 628"/>
                    <a:gd name="T61" fmla="*/ 462 h 712"/>
                    <a:gd name="T62" fmla="*/ 0 w 628"/>
                    <a:gd name="T63" fmla="*/ 526 h 712"/>
                    <a:gd name="T64" fmla="*/ 58 w 628"/>
                    <a:gd name="T65" fmla="*/ 562 h 712"/>
                    <a:gd name="T66" fmla="*/ 114 w 628"/>
                    <a:gd name="T67" fmla="*/ 478 h 712"/>
                    <a:gd name="T68" fmla="*/ 132 w 628"/>
                    <a:gd name="T69" fmla="*/ 468 h 712"/>
                    <a:gd name="T70" fmla="*/ 256 w 628"/>
                    <a:gd name="T71" fmla="*/ 418 h 712"/>
                    <a:gd name="T72" fmla="*/ 300 w 628"/>
                    <a:gd name="T73" fmla="*/ 522 h 712"/>
                    <a:gd name="T74" fmla="*/ 244 w 628"/>
                    <a:gd name="T75" fmla="*/ 646 h 712"/>
                    <a:gd name="T76" fmla="*/ 254 w 628"/>
                    <a:gd name="T77" fmla="*/ 672 h 712"/>
                    <a:gd name="T78" fmla="*/ 304 w 628"/>
                    <a:gd name="T79" fmla="*/ 712 h 712"/>
                    <a:gd name="T80" fmla="*/ 366 w 628"/>
                    <a:gd name="T81" fmla="*/ 678 h 712"/>
                    <a:gd name="T82" fmla="*/ 322 w 628"/>
                    <a:gd name="T83" fmla="*/ 588 h 712"/>
                    <a:gd name="T84" fmla="*/ 322 w 628"/>
                    <a:gd name="T85" fmla="*/ 568 h 712"/>
                    <a:gd name="T86" fmla="*/ 340 w 628"/>
                    <a:gd name="T87" fmla="*/ 438 h 712"/>
                    <a:gd name="T88" fmla="*/ 452 w 628"/>
                    <a:gd name="T89" fmla="*/ 448 h 712"/>
                    <a:gd name="T90" fmla="*/ 532 w 628"/>
                    <a:gd name="T91" fmla="*/ 560 h 712"/>
                    <a:gd name="T92" fmla="*/ 558 w 628"/>
                    <a:gd name="T93" fmla="*/ 564 h 712"/>
                    <a:gd name="T94" fmla="*/ 618 w 628"/>
                    <a:gd name="T95" fmla="*/ 540 h 712"/>
                    <a:gd name="T96" fmla="*/ 620 w 628"/>
                    <a:gd name="T97" fmla="*/ 470 h 712"/>
                    <a:gd name="T98" fmla="*/ 304 w 628"/>
                    <a:gd name="T99" fmla="*/ 408 h 712"/>
                    <a:gd name="T100" fmla="*/ 276 w 628"/>
                    <a:gd name="T101" fmla="*/ 394 h 712"/>
                    <a:gd name="T102" fmla="*/ 260 w 628"/>
                    <a:gd name="T103" fmla="*/ 364 h 712"/>
                    <a:gd name="T104" fmla="*/ 260 w 628"/>
                    <a:gd name="T105" fmla="*/ 342 h 712"/>
                    <a:gd name="T106" fmla="*/ 276 w 628"/>
                    <a:gd name="T107" fmla="*/ 314 h 712"/>
                    <a:gd name="T108" fmla="*/ 304 w 628"/>
                    <a:gd name="T109" fmla="*/ 300 h 712"/>
                    <a:gd name="T110" fmla="*/ 326 w 628"/>
                    <a:gd name="T111" fmla="*/ 300 h 712"/>
                    <a:gd name="T112" fmla="*/ 354 w 628"/>
                    <a:gd name="T113" fmla="*/ 314 h 712"/>
                    <a:gd name="T114" fmla="*/ 370 w 628"/>
                    <a:gd name="T115" fmla="*/ 342 h 712"/>
                    <a:gd name="T116" fmla="*/ 370 w 628"/>
                    <a:gd name="T117" fmla="*/ 364 h 712"/>
                    <a:gd name="T118" fmla="*/ 354 w 628"/>
                    <a:gd name="T119" fmla="*/ 394 h 712"/>
                    <a:gd name="T120" fmla="*/ 326 w 628"/>
                    <a:gd name="T121" fmla="*/ 40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0" y="374"/>
                      </a:lnTo>
                      <a:lnTo>
                        <a:pt x="402" y="35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36"/>
                      </a:lnTo>
                      <a:lnTo>
                        <a:pt x="228" y="354"/>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54"/>
                      </a:lnTo>
                      <a:lnTo>
                        <a:pt x="260" y="342"/>
                      </a:lnTo>
                      <a:lnTo>
                        <a:pt x="264" y="332"/>
                      </a:lnTo>
                      <a:lnTo>
                        <a:pt x="268" y="322"/>
                      </a:lnTo>
                      <a:lnTo>
                        <a:pt x="276" y="314"/>
                      </a:lnTo>
                      <a:lnTo>
                        <a:pt x="284" y="308"/>
                      </a:lnTo>
                      <a:lnTo>
                        <a:pt x="294" y="302"/>
                      </a:lnTo>
                      <a:lnTo>
                        <a:pt x="304" y="300"/>
                      </a:lnTo>
                      <a:lnTo>
                        <a:pt x="314" y="298"/>
                      </a:lnTo>
                      <a:lnTo>
                        <a:pt x="314" y="298"/>
                      </a:lnTo>
                      <a:lnTo>
                        <a:pt x="326" y="300"/>
                      </a:lnTo>
                      <a:lnTo>
                        <a:pt x="336" y="302"/>
                      </a:lnTo>
                      <a:lnTo>
                        <a:pt x="346" y="308"/>
                      </a:lnTo>
                      <a:lnTo>
                        <a:pt x="354" y="314"/>
                      </a:lnTo>
                      <a:lnTo>
                        <a:pt x="362" y="322"/>
                      </a:lnTo>
                      <a:lnTo>
                        <a:pt x="366" y="332"/>
                      </a:lnTo>
                      <a:lnTo>
                        <a:pt x="370" y="342"/>
                      </a:lnTo>
                      <a:lnTo>
                        <a:pt x="370" y="354"/>
                      </a:lnTo>
                      <a:lnTo>
                        <a:pt x="370" y="354"/>
                      </a:lnTo>
                      <a:lnTo>
                        <a:pt x="370" y="364"/>
                      </a:lnTo>
                      <a:lnTo>
                        <a:pt x="366" y="376"/>
                      </a:lnTo>
                      <a:lnTo>
                        <a:pt x="362" y="384"/>
                      </a:lnTo>
                      <a:lnTo>
                        <a:pt x="354" y="394"/>
                      </a:lnTo>
                      <a:lnTo>
                        <a:pt x="346" y="400"/>
                      </a:lnTo>
                      <a:lnTo>
                        <a:pt x="336" y="406"/>
                      </a:lnTo>
                      <a:lnTo>
                        <a:pt x="326" y="408"/>
                      </a:lnTo>
                      <a:lnTo>
                        <a:pt x="314" y="410"/>
                      </a:lnTo>
                      <a:lnTo>
                        <a:pt x="314" y="410"/>
                      </a:lnTo>
                      <a:close/>
                    </a:path>
                  </a:pathLst>
                </a:custGeom>
                <a:solidFill>
                  <a:srgbClr val="FEFFFF">
                    <a:alpha val="76000"/>
                  </a:srgb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a:extLst/>
          </p:spPr>
          <p:txBody>
            <a:bodyPr vert="horz" wrap="square" lIns="91440" tIns="45720" rIns="91440" bIns="45720" numCol="1" anchor="t" anchorCtr="0" compatLnSpc="1">
              <a:prstTxWarp prst="textNoShape">
                <a:avLst/>
              </a:prstTxWarp>
            </a:bodyPr>
            <a:lstStyle/>
            <a:p>
              <a:endParaRPr lang="en-US"/>
            </a:p>
          </p:txBody>
        </p:sp>
        <p:sp>
          <p:nvSpPr>
            <p:cNvPr id="223" name="Freeform 16"/>
            <p:cNvSpPr>
              <a:spLocks noChangeAspect="1"/>
            </p:cNvSpPr>
            <p:nvPr/>
          </p:nvSpPr>
          <p:spPr bwMode="auto">
            <a:xfrm>
              <a:off x="8126715" y="6307559"/>
              <a:ext cx="976330" cy="550441"/>
            </a:xfrm>
            <a:custGeom>
              <a:avLst/>
              <a:gdLst>
                <a:gd name="T0" fmla="*/ 962 w 972"/>
                <a:gd name="T1" fmla="*/ 344 h 548"/>
                <a:gd name="T2" fmla="*/ 860 w 972"/>
                <a:gd name="T3" fmla="*/ 232 h 548"/>
                <a:gd name="T4" fmla="*/ 972 w 972"/>
                <a:gd name="T5" fmla="*/ 210 h 548"/>
                <a:gd name="T6" fmla="*/ 954 w 972"/>
                <a:gd name="T7" fmla="*/ 122 h 548"/>
                <a:gd name="T8" fmla="*/ 854 w 972"/>
                <a:gd name="T9" fmla="*/ 200 h 548"/>
                <a:gd name="T10" fmla="*/ 834 w 972"/>
                <a:gd name="T11" fmla="*/ 98 h 548"/>
                <a:gd name="T12" fmla="*/ 742 w 972"/>
                <a:gd name="T13" fmla="*/ 320 h 548"/>
                <a:gd name="T14" fmla="*/ 714 w 972"/>
                <a:gd name="T15" fmla="*/ 122 h 548"/>
                <a:gd name="T16" fmla="*/ 636 w 972"/>
                <a:gd name="T17" fmla="*/ 434 h 548"/>
                <a:gd name="T18" fmla="*/ 614 w 972"/>
                <a:gd name="T19" fmla="*/ 422 h 548"/>
                <a:gd name="T20" fmla="*/ 576 w 972"/>
                <a:gd name="T21" fmla="*/ 412 h 548"/>
                <a:gd name="T22" fmla="*/ 552 w 972"/>
                <a:gd name="T23" fmla="*/ 412 h 548"/>
                <a:gd name="T24" fmla="*/ 502 w 972"/>
                <a:gd name="T25" fmla="*/ 312 h 548"/>
                <a:gd name="T26" fmla="*/ 588 w 972"/>
                <a:gd name="T27" fmla="*/ 100 h 548"/>
                <a:gd name="T28" fmla="*/ 440 w 972"/>
                <a:gd name="T29" fmla="*/ 132 h 548"/>
                <a:gd name="T30" fmla="*/ 478 w 972"/>
                <a:gd name="T31" fmla="*/ 24 h 548"/>
                <a:gd name="T32" fmla="*/ 394 w 972"/>
                <a:gd name="T33" fmla="*/ 0 h 548"/>
                <a:gd name="T34" fmla="*/ 410 w 972"/>
                <a:gd name="T35" fmla="*/ 124 h 548"/>
                <a:gd name="T36" fmla="*/ 312 w 972"/>
                <a:gd name="T37" fmla="*/ 88 h 548"/>
                <a:gd name="T38" fmla="*/ 458 w 972"/>
                <a:gd name="T39" fmla="*/ 278 h 548"/>
                <a:gd name="T40" fmla="*/ 272 w 972"/>
                <a:gd name="T41" fmla="*/ 204 h 548"/>
                <a:gd name="T42" fmla="*/ 502 w 972"/>
                <a:gd name="T43" fmla="*/ 426 h 548"/>
                <a:gd name="T44" fmla="*/ 490 w 972"/>
                <a:gd name="T45" fmla="*/ 432 h 548"/>
                <a:gd name="T46" fmla="*/ 470 w 972"/>
                <a:gd name="T47" fmla="*/ 448 h 548"/>
                <a:gd name="T48" fmla="*/ 452 w 972"/>
                <a:gd name="T49" fmla="*/ 468 h 548"/>
                <a:gd name="T50" fmla="*/ 440 w 972"/>
                <a:gd name="T51" fmla="*/ 490 h 548"/>
                <a:gd name="T52" fmla="*/ 332 w 972"/>
                <a:gd name="T53" fmla="*/ 482 h 548"/>
                <a:gd name="T54" fmla="*/ 190 w 972"/>
                <a:gd name="T55" fmla="*/ 302 h 548"/>
                <a:gd name="T56" fmla="*/ 142 w 972"/>
                <a:gd name="T57" fmla="*/ 446 h 548"/>
                <a:gd name="T58" fmla="*/ 70 w 972"/>
                <a:gd name="T59" fmla="*/ 360 h 548"/>
                <a:gd name="T60" fmla="*/ 2 w 972"/>
                <a:gd name="T61" fmla="*/ 420 h 548"/>
                <a:gd name="T62" fmla="*/ 0 w 972"/>
                <a:gd name="T63" fmla="*/ 440 h 548"/>
                <a:gd name="T64" fmla="*/ 34 w 972"/>
                <a:gd name="T65" fmla="*/ 526 h 548"/>
                <a:gd name="T66" fmla="*/ 142 w 972"/>
                <a:gd name="T67" fmla="*/ 472 h 548"/>
                <a:gd name="T68" fmla="*/ 214 w 972"/>
                <a:gd name="T69" fmla="*/ 548 h 548"/>
                <a:gd name="T70" fmla="*/ 310 w 972"/>
                <a:gd name="T71" fmla="*/ 512 h 548"/>
                <a:gd name="T72" fmla="*/ 428 w 972"/>
                <a:gd name="T73" fmla="*/ 538 h 548"/>
                <a:gd name="T74" fmla="*/ 464 w 972"/>
                <a:gd name="T75" fmla="*/ 548 h 548"/>
                <a:gd name="T76" fmla="*/ 466 w 972"/>
                <a:gd name="T77" fmla="*/ 532 h 548"/>
                <a:gd name="T78" fmla="*/ 474 w 972"/>
                <a:gd name="T79" fmla="*/ 504 h 548"/>
                <a:gd name="T80" fmla="*/ 492 w 972"/>
                <a:gd name="T81" fmla="*/ 478 h 548"/>
                <a:gd name="T82" fmla="*/ 516 w 972"/>
                <a:gd name="T83" fmla="*/ 460 h 548"/>
                <a:gd name="T84" fmla="*/ 532 w 972"/>
                <a:gd name="T85" fmla="*/ 454 h 548"/>
                <a:gd name="T86" fmla="*/ 570 w 972"/>
                <a:gd name="T87" fmla="*/ 450 h 548"/>
                <a:gd name="T88" fmla="*/ 606 w 972"/>
                <a:gd name="T89" fmla="*/ 460 h 548"/>
                <a:gd name="T90" fmla="*/ 634 w 972"/>
                <a:gd name="T91" fmla="*/ 482 h 548"/>
                <a:gd name="T92" fmla="*/ 654 w 972"/>
                <a:gd name="T93" fmla="*/ 516 h 548"/>
                <a:gd name="T94" fmla="*/ 658 w 972"/>
                <a:gd name="T95" fmla="*/ 532 h 548"/>
                <a:gd name="T96" fmla="*/ 696 w 972"/>
                <a:gd name="T97" fmla="*/ 548 h 548"/>
                <a:gd name="T98" fmla="*/ 694 w 972"/>
                <a:gd name="T99" fmla="*/ 526 h 548"/>
                <a:gd name="T100" fmla="*/ 690 w 972"/>
                <a:gd name="T101" fmla="*/ 504 h 548"/>
                <a:gd name="T102" fmla="*/ 680 w 972"/>
                <a:gd name="T103" fmla="*/ 480 h 548"/>
                <a:gd name="T104" fmla="*/ 664 w 972"/>
                <a:gd name="T105" fmla="*/ 458 h 548"/>
                <a:gd name="T106" fmla="*/ 962 w 972"/>
                <a:gd name="T107" fmla="*/ 36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8" y="538"/>
                  </a:lnTo>
                  <a:lnTo>
                    <a:pt x="426" y="548"/>
                  </a:lnTo>
                  <a:lnTo>
                    <a:pt x="464" y="548"/>
                  </a:lnTo>
                  <a:lnTo>
                    <a:pt x="464" y="548"/>
                  </a:lnTo>
                  <a:lnTo>
                    <a:pt x="466" y="532"/>
                  </a:lnTo>
                  <a:lnTo>
                    <a:pt x="468" y="518"/>
                  </a:lnTo>
                  <a:lnTo>
                    <a:pt x="474" y="504"/>
                  </a:lnTo>
                  <a:lnTo>
                    <a:pt x="482" y="490"/>
                  </a:lnTo>
                  <a:lnTo>
                    <a:pt x="492" y="478"/>
                  </a:lnTo>
                  <a:lnTo>
                    <a:pt x="504" y="468"/>
                  </a:lnTo>
                  <a:lnTo>
                    <a:pt x="516" y="460"/>
                  </a:lnTo>
                  <a:lnTo>
                    <a:pt x="532" y="454"/>
                  </a:lnTo>
                  <a:lnTo>
                    <a:pt x="532" y="454"/>
                  </a:lnTo>
                  <a:lnTo>
                    <a:pt x="550" y="450"/>
                  </a:lnTo>
                  <a:lnTo>
                    <a:pt x="570" y="450"/>
                  </a:lnTo>
                  <a:lnTo>
                    <a:pt x="588" y="454"/>
                  </a:lnTo>
                  <a:lnTo>
                    <a:pt x="606" y="460"/>
                  </a:lnTo>
                  <a:lnTo>
                    <a:pt x="622" y="470"/>
                  </a:lnTo>
                  <a:lnTo>
                    <a:pt x="634" y="482"/>
                  </a:lnTo>
                  <a:lnTo>
                    <a:pt x="646" y="498"/>
                  </a:lnTo>
                  <a:lnTo>
                    <a:pt x="654" y="516"/>
                  </a:lnTo>
                  <a:lnTo>
                    <a:pt x="654" y="516"/>
                  </a:lnTo>
                  <a:lnTo>
                    <a:pt x="658" y="532"/>
                  </a:lnTo>
                  <a:lnTo>
                    <a:pt x="658" y="548"/>
                  </a:lnTo>
                  <a:lnTo>
                    <a:pt x="696" y="548"/>
                  </a:lnTo>
                  <a:lnTo>
                    <a:pt x="696" y="548"/>
                  </a:lnTo>
                  <a:lnTo>
                    <a:pt x="694" y="526"/>
                  </a:lnTo>
                  <a:lnTo>
                    <a:pt x="690" y="504"/>
                  </a:lnTo>
                  <a:lnTo>
                    <a:pt x="690" y="504"/>
                  </a:lnTo>
                  <a:lnTo>
                    <a:pt x="686" y="492"/>
                  </a:lnTo>
                  <a:lnTo>
                    <a:pt x="680" y="480"/>
                  </a:lnTo>
                  <a:lnTo>
                    <a:pt x="672" y="470"/>
                  </a:lnTo>
                  <a:lnTo>
                    <a:pt x="664" y="458"/>
                  </a:lnTo>
                  <a:lnTo>
                    <a:pt x="736" y="376"/>
                  </a:lnTo>
                  <a:lnTo>
                    <a:pt x="962" y="360"/>
                  </a:lnTo>
                  <a:close/>
                </a:path>
              </a:pathLst>
            </a:custGeom>
            <a:solidFill>
              <a:srgbClr val="FEFFFF">
                <a:alpha val="76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tint val="75000"/>
                  </a:schemeClr>
                </a:solidFill>
              </a:defRPr>
            </a:lvl1pPr>
          </a:lstStyle>
          <a:p>
            <a:fld id="{1D8BD707-D9CF-40AE-B4C6-C98DA3205C09}" type="datetimeFigureOut">
              <a:rPr lang="en-US" smtClean="0"/>
              <a:pPr/>
              <a:t>5/1/2013</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tint val="75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209801"/>
            <a:ext cx="7136022" cy="2567580"/>
          </a:xfrm>
        </p:spPr>
        <p:txBody>
          <a:bodyPr/>
          <a:lstStyle/>
          <a:p>
            <a:r>
              <a:rPr lang="en-US" b="1" dirty="0"/>
              <a:t>Aviation Accident Investigation based on Model-In-the-Loop </a:t>
            </a:r>
            <a:r>
              <a:rPr lang="en-US" b="1" dirty="0" smtClean="0"/>
              <a:t>Simulation</a:t>
            </a:r>
            <a:endParaRPr lang="en-US" dirty="0"/>
          </a:p>
        </p:txBody>
      </p:sp>
      <p:sp>
        <p:nvSpPr>
          <p:cNvPr id="3" name="Subtitle 2"/>
          <p:cNvSpPr>
            <a:spLocks noGrp="1"/>
          </p:cNvSpPr>
          <p:nvPr>
            <p:ph type="subTitle" idx="1"/>
          </p:nvPr>
        </p:nvSpPr>
        <p:spPr>
          <a:xfrm>
            <a:off x="1009442" y="4777380"/>
            <a:ext cx="7117180" cy="1471020"/>
          </a:xfrm>
        </p:spPr>
        <p:txBody>
          <a:bodyPr>
            <a:normAutofit/>
          </a:bodyPr>
          <a:lstStyle/>
          <a:p>
            <a:r>
              <a:rPr lang="en-US" dirty="0" err="1" smtClean="0"/>
              <a:t>Yijia</a:t>
            </a:r>
            <a:r>
              <a:rPr lang="en-US" dirty="0" smtClean="0"/>
              <a:t> </a:t>
            </a:r>
            <a:r>
              <a:rPr lang="en-US" dirty="0" err="1" smtClean="0"/>
              <a:t>Xu</a:t>
            </a:r>
            <a:endParaRPr lang="en-US" dirty="0" smtClean="0"/>
          </a:p>
          <a:p>
            <a:r>
              <a:rPr lang="en-US" dirty="0" smtClean="0"/>
              <a:t>Computer Science Department</a:t>
            </a:r>
          </a:p>
          <a:p>
            <a:r>
              <a:rPr lang="en-US" dirty="0" smtClean="0"/>
              <a:t>Iowa State University</a:t>
            </a:r>
          </a:p>
          <a:p>
            <a:endParaRPr lang="en-US" dirty="0"/>
          </a:p>
        </p:txBody>
      </p:sp>
    </p:spTree>
    <p:extLst>
      <p:ext uri="{BB962C8B-B14F-4D97-AF65-F5344CB8AC3E}">
        <p14:creationId xmlns:p14="http://schemas.microsoft.com/office/powerpoint/2010/main" val="396144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6" name="Content Placeholder 5"/>
          <p:cNvSpPr>
            <a:spLocks noGrp="1"/>
          </p:cNvSpPr>
          <p:nvPr>
            <p:ph idx="1"/>
          </p:nvPr>
        </p:nvSpPr>
        <p:spPr/>
        <p:txBody>
          <a:bodyPr/>
          <a:lstStyle/>
          <a:p>
            <a:r>
              <a:rPr lang="en-US" dirty="0" smtClean="0"/>
              <a:t>Applying the MIL technology into software testing</a:t>
            </a:r>
          </a:p>
          <a:p>
            <a:r>
              <a:rPr lang="en-US" dirty="0" smtClean="0"/>
              <a:t>Applying the MIL technology into </a:t>
            </a:r>
            <a:r>
              <a:rPr lang="en-US" dirty="0"/>
              <a:t>research and teaching in academia</a:t>
            </a:r>
          </a:p>
        </p:txBody>
      </p:sp>
    </p:spTree>
    <p:extLst>
      <p:ext uri="{BB962C8B-B14F-4D97-AF65-F5344CB8AC3E}">
        <p14:creationId xmlns:p14="http://schemas.microsoft.com/office/powerpoint/2010/main" val="19858756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Thank you~~</a:t>
            </a:r>
            <a:endParaRPr lang="en-US" dirty="0"/>
          </a:p>
        </p:txBody>
      </p:sp>
      <p:sp>
        <p:nvSpPr>
          <p:cNvPr id="5" name="Text Placeholder 4"/>
          <p:cNvSpPr>
            <a:spLocks noGrp="1"/>
          </p:cNvSpPr>
          <p:nvPr>
            <p:ph type="body" sz="half" idx="2"/>
          </p:nvPr>
        </p:nvSpPr>
        <p:spPr/>
        <p:txBody>
          <a:bodyPr/>
          <a:lstStyle/>
          <a:p>
            <a:endParaRPr lang="en-US" dirty="0" smtClean="0"/>
          </a:p>
          <a:p>
            <a:endParaRPr lang="en-US" dirty="0"/>
          </a:p>
          <a:p>
            <a:r>
              <a:rPr lang="en-US" sz="3600" dirty="0" smtClean="0"/>
              <a:t>Questions?</a:t>
            </a:r>
            <a:endParaRPr lang="en-US" sz="3600" dirty="0"/>
          </a:p>
        </p:txBody>
      </p:sp>
      <p:pic>
        <p:nvPicPr>
          <p:cNvPr id="7" name="Picture Placeholder 6"/>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4117849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am I trying to solve?</a:t>
            </a:r>
            <a:endParaRPr lang="en-US" dirty="0"/>
          </a:p>
        </p:txBody>
      </p:sp>
      <p:sp>
        <p:nvSpPr>
          <p:cNvPr id="3" name="Content Placeholder 2"/>
          <p:cNvSpPr>
            <a:spLocks noGrp="1"/>
          </p:cNvSpPr>
          <p:nvPr>
            <p:ph idx="1"/>
          </p:nvPr>
        </p:nvSpPr>
        <p:spPr/>
        <p:txBody>
          <a:bodyPr/>
          <a:lstStyle/>
          <a:p>
            <a:pPr>
              <a:buFont typeface="Wingdings" pitchFamily="2" charset="2"/>
              <a:buChar char="q"/>
            </a:pPr>
            <a:r>
              <a:rPr lang="en-US" dirty="0" smtClean="0"/>
              <a:t>Make aviation accident investigation easier, safer and faster</a:t>
            </a:r>
            <a:endParaRPr lang="en-US" dirty="0" smtClean="0"/>
          </a:p>
          <a:p>
            <a:pPr lvl="1"/>
            <a:r>
              <a:rPr lang="en-US" dirty="0" smtClean="0"/>
              <a:t>Built </a:t>
            </a:r>
            <a:r>
              <a:rPr lang="en-US" dirty="0" smtClean="0"/>
              <a:t>a Model that could simulate aviation </a:t>
            </a:r>
            <a:r>
              <a:rPr lang="en-US" dirty="0" smtClean="0"/>
              <a:t>accidents, </a:t>
            </a:r>
            <a:r>
              <a:rPr lang="en-US" dirty="0" smtClean="0"/>
              <a:t>especially focuses on Singapore Airline 006 accident</a:t>
            </a:r>
          </a:p>
          <a:p>
            <a:pPr lvl="1"/>
            <a:r>
              <a:rPr lang="en-US" dirty="0" smtClean="0"/>
              <a:t>I will give </a:t>
            </a:r>
            <a:r>
              <a:rPr lang="en-US" dirty="0" smtClean="0"/>
              <a:t>examples on how simulation result could assist accident </a:t>
            </a:r>
            <a:r>
              <a:rPr lang="en-US" dirty="0" smtClean="0"/>
              <a:t>investigation</a:t>
            </a:r>
          </a:p>
          <a:p>
            <a:pPr lvl="1"/>
            <a:r>
              <a:rPr lang="en-US" dirty="0" smtClean="0"/>
              <a:t>I will show you t</a:t>
            </a:r>
            <a:r>
              <a:rPr lang="en-US" dirty="0" smtClean="0"/>
              <a:t>he advantage of using MIL simulation for accident investigation</a:t>
            </a:r>
          </a:p>
          <a:p>
            <a:endParaRPr lang="en-US" dirty="0"/>
          </a:p>
        </p:txBody>
      </p:sp>
    </p:spTree>
    <p:extLst>
      <p:ext uri="{BB962C8B-B14F-4D97-AF65-F5344CB8AC3E}">
        <p14:creationId xmlns:p14="http://schemas.microsoft.com/office/powerpoint/2010/main" val="1224509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Model-In-the-Loop</a:t>
            </a:r>
            <a:endParaRPr lang="en-US" dirty="0"/>
          </a:p>
        </p:txBody>
      </p:sp>
      <p:sp>
        <p:nvSpPr>
          <p:cNvPr id="3" name="Content Placeholder 2"/>
          <p:cNvSpPr>
            <a:spLocks noGrp="1"/>
          </p:cNvSpPr>
          <p:nvPr>
            <p:ph idx="1"/>
          </p:nvPr>
        </p:nvSpPr>
        <p:spPr/>
        <p:txBody>
          <a:bodyPr>
            <a:normAutofit fontScale="70000" lnSpcReduction="20000"/>
          </a:bodyPr>
          <a:lstStyle/>
          <a:p>
            <a:r>
              <a:rPr lang="en-US" dirty="0"/>
              <a:t>MIL -- This is a case where you are using a model of the control to work with a model of the plant. The model of the control is probably in </a:t>
            </a:r>
            <a:r>
              <a:rPr lang="en-US" dirty="0" smtClean="0"/>
              <a:t>Simulink </a:t>
            </a:r>
            <a:r>
              <a:rPr lang="en-US" dirty="0"/>
              <a:t>and is connected directly to a physical model of the system within the same Simulink diagram. Extremely fast development occurs at this stage as you can make small changes to the control model and immediately test the system. </a:t>
            </a:r>
            <a:endParaRPr lang="en-US" dirty="0" smtClean="0"/>
          </a:p>
          <a:p>
            <a:r>
              <a:rPr lang="en-US" dirty="0"/>
              <a:t>SIL -- This is a case where the control model is slightly more "real" in the sense that you are no longer executing the model but rather you have probably coded the model into C or C++ and then inserted this coded model back into your overall plan simulation. This is essentially a test of your coding system (whether </a:t>
            </a:r>
            <a:r>
              <a:rPr lang="en-US" dirty="0" err="1"/>
              <a:t>autocoded</a:t>
            </a:r>
            <a:r>
              <a:rPr lang="en-US" dirty="0"/>
              <a:t> or human coded). Design iteration slows down slightly from MIL but coding failures start to become evident. </a:t>
            </a:r>
            <a:endParaRPr lang="en-US" dirty="0" smtClean="0"/>
          </a:p>
          <a:p>
            <a:r>
              <a:rPr lang="en-US" dirty="0"/>
              <a:t>HIL -- This is a case where your control system is fully installed into the final control system and can only interact with the plant through the proper IO of the controller. The plant is running on a real-time computer with IO simulations to fool the controller into believing that it is installed on the real plant. In this case, the only difference between the final application and the HIL environment is the fidelity of the plant model and the test vectors that you are using. HIL is often used only for software validation rather than development as the design iteration is very slow at this point. However, this test is closest to the final application and therefore exposes most of the problems that will be seen.</a:t>
            </a:r>
            <a:br>
              <a:rPr lang="en-US" dirty="0"/>
            </a:br>
            <a:endParaRPr lang="en-US" dirty="0"/>
          </a:p>
        </p:txBody>
      </p:sp>
    </p:spTree>
    <p:extLst>
      <p:ext uri="{BB962C8B-B14F-4D97-AF65-F5344CB8AC3E}">
        <p14:creationId xmlns:p14="http://schemas.microsoft.com/office/powerpoint/2010/main" val="10620865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Works</a:t>
            </a:r>
            <a:endParaRPr lang="en-US" dirty="0"/>
          </a:p>
        </p:txBody>
      </p:sp>
      <p:sp>
        <p:nvSpPr>
          <p:cNvPr id="3" name="Content Placeholder 2"/>
          <p:cNvSpPr>
            <a:spLocks noGrp="1"/>
          </p:cNvSpPr>
          <p:nvPr>
            <p:ph idx="1"/>
          </p:nvPr>
        </p:nvSpPr>
        <p:spPr>
          <a:xfrm>
            <a:off x="533401" y="1981200"/>
            <a:ext cx="5791200" cy="3755239"/>
          </a:xfrm>
        </p:spPr>
        <p:txBody>
          <a:bodyPr/>
          <a:lstStyle/>
          <a:p>
            <a:r>
              <a:rPr lang="en-US" dirty="0"/>
              <a:t>White, Mark D., and Gareth D. </a:t>
            </a:r>
            <a:r>
              <a:rPr lang="en-US" dirty="0" err="1"/>
              <a:t>Padfield</a:t>
            </a:r>
            <a:r>
              <a:rPr lang="en-US" dirty="0"/>
              <a:t>. "The use of flight simulation for research and teaching in academia." </a:t>
            </a:r>
            <a:r>
              <a:rPr lang="en-US" i="1" dirty="0"/>
              <a:t>Proceedings of the AIAA Atmospheric Flight Mechanics Conference</a:t>
            </a:r>
            <a:r>
              <a:rPr lang="en-US" dirty="0"/>
              <a:t>. 2006</a:t>
            </a:r>
            <a:r>
              <a:rPr lang="en-US" dirty="0" smtClean="0"/>
              <a:t>.</a:t>
            </a:r>
          </a:p>
          <a:p>
            <a:r>
              <a:rPr lang="en-US" dirty="0"/>
              <a:t>Motley, Elizabeth B. </a:t>
            </a:r>
            <a:r>
              <a:rPr lang="en-US" i="1" dirty="0"/>
              <a:t>Aircraft Accident Survivability: Rotary Wing Aircraft</a:t>
            </a:r>
            <a:r>
              <a:rPr lang="en-US" dirty="0"/>
              <a:t>. NAVAL AIR WARFARE CENTER AIRCRAFT DIV PATUXENT RIVER MD, 2005</a:t>
            </a:r>
            <a:r>
              <a:rPr lang="en-US" dirty="0" smtClean="0"/>
              <a:t>.</a:t>
            </a:r>
            <a:endParaRPr lang="en-US" dirty="0"/>
          </a:p>
          <a:p>
            <a:endParaRPr lang="en-US" dirty="0"/>
          </a:p>
          <a:p>
            <a:endParaRPr lang="en-US" dirty="0" smtClean="0"/>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362200"/>
            <a:ext cx="2187575" cy="3611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4546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MIL Can Do and Cannot Do</a:t>
            </a:r>
            <a:endParaRPr lang="en-US" dirty="0"/>
          </a:p>
        </p:txBody>
      </p:sp>
      <p:sp>
        <p:nvSpPr>
          <p:cNvPr id="4" name="Text Placeholder 3"/>
          <p:cNvSpPr>
            <a:spLocks noGrp="1"/>
          </p:cNvSpPr>
          <p:nvPr>
            <p:ph type="body" idx="1"/>
          </p:nvPr>
        </p:nvSpPr>
        <p:spPr/>
        <p:txBody>
          <a:bodyPr/>
          <a:lstStyle/>
          <a:p>
            <a:r>
              <a:rPr lang="en-US" dirty="0" smtClean="0"/>
              <a:t>Can Do</a:t>
            </a:r>
            <a:endParaRPr lang="en-US" dirty="0"/>
          </a:p>
        </p:txBody>
      </p:sp>
      <p:sp>
        <p:nvSpPr>
          <p:cNvPr id="5" name="Content Placeholder 4"/>
          <p:cNvSpPr>
            <a:spLocks noGrp="1"/>
          </p:cNvSpPr>
          <p:nvPr>
            <p:ph sz="half" idx="2"/>
          </p:nvPr>
        </p:nvSpPr>
        <p:spPr/>
        <p:txBody>
          <a:bodyPr/>
          <a:lstStyle/>
          <a:p>
            <a:r>
              <a:rPr lang="en-US" dirty="0" smtClean="0"/>
              <a:t>Simulate human errors</a:t>
            </a:r>
          </a:p>
          <a:p>
            <a:r>
              <a:rPr lang="en-US" dirty="0" smtClean="0"/>
              <a:t>Simulate hardware or software errors</a:t>
            </a:r>
          </a:p>
          <a:p>
            <a:r>
              <a:rPr lang="en-US" dirty="0" smtClean="0"/>
              <a:t>Simulate environment parameters that could contributes to accident</a:t>
            </a:r>
            <a:endParaRPr lang="en-US" dirty="0"/>
          </a:p>
        </p:txBody>
      </p:sp>
      <p:sp>
        <p:nvSpPr>
          <p:cNvPr id="6" name="Text Placeholder 5"/>
          <p:cNvSpPr>
            <a:spLocks noGrp="1"/>
          </p:cNvSpPr>
          <p:nvPr>
            <p:ph type="body" sz="quarter" idx="3"/>
          </p:nvPr>
        </p:nvSpPr>
        <p:spPr/>
        <p:txBody>
          <a:bodyPr/>
          <a:lstStyle/>
          <a:p>
            <a:r>
              <a:rPr lang="en-US" dirty="0" smtClean="0"/>
              <a:t>Cannot Do</a:t>
            </a:r>
            <a:endParaRPr lang="en-US" dirty="0"/>
          </a:p>
        </p:txBody>
      </p:sp>
      <p:sp>
        <p:nvSpPr>
          <p:cNvPr id="7" name="Content Placeholder 6"/>
          <p:cNvSpPr>
            <a:spLocks noGrp="1"/>
          </p:cNvSpPr>
          <p:nvPr>
            <p:ph sz="quarter" idx="4"/>
          </p:nvPr>
        </p:nvSpPr>
        <p:spPr/>
        <p:txBody>
          <a:bodyPr/>
          <a:lstStyle/>
          <a:p>
            <a:r>
              <a:rPr lang="en-US" dirty="0" smtClean="0"/>
              <a:t>Cannot </a:t>
            </a:r>
            <a:r>
              <a:rPr lang="en-US" dirty="0" smtClean="0"/>
              <a:t>simulate objects </a:t>
            </a:r>
            <a:r>
              <a:rPr lang="en-US" dirty="0" smtClean="0"/>
              <a:t>without modeling it</a:t>
            </a:r>
            <a:endParaRPr lang="en-US" dirty="0" smtClean="0"/>
          </a:p>
          <a:p>
            <a:r>
              <a:rPr lang="en-US" dirty="0" smtClean="0"/>
              <a:t>Quality of the simulation highly relies on the quality of the model</a:t>
            </a:r>
          </a:p>
        </p:txBody>
      </p:sp>
    </p:spTree>
    <p:extLst>
      <p:ext uri="{BB962C8B-B14F-4D97-AF65-F5344CB8AC3E}">
        <p14:creationId xmlns:p14="http://schemas.microsoft.com/office/powerpoint/2010/main" val="2583087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Simulation Result</a:t>
            </a:r>
            <a:endParaRPr lang="en-US" dirty="0"/>
          </a:p>
        </p:txBody>
      </p:sp>
      <p:sp>
        <p:nvSpPr>
          <p:cNvPr id="3" name="Content Placeholder 2"/>
          <p:cNvSpPr>
            <a:spLocks noGrp="1"/>
          </p:cNvSpPr>
          <p:nvPr>
            <p:ph idx="1"/>
          </p:nvPr>
        </p:nvSpPr>
        <p:spPr>
          <a:xfrm>
            <a:off x="1009443" y="1807361"/>
            <a:ext cx="6305757" cy="859639"/>
          </a:xfrm>
        </p:spPr>
        <p:txBody>
          <a:bodyPr/>
          <a:lstStyle/>
          <a:p>
            <a:r>
              <a:rPr lang="en-US" dirty="0"/>
              <a:t>Weather: </a:t>
            </a:r>
            <a:r>
              <a:rPr lang="en-US" dirty="0" smtClean="0"/>
              <a:t>Typhoon, </a:t>
            </a:r>
            <a:r>
              <a:rPr lang="en-US" dirty="0"/>
              <a:t>Time: 23:17 Taipei local </a:t>
            </a:r>
            <a:r>
              <a:rPr lang="en-US" dirty="0" smtClean="0"/>
              <a:t>time</a:t>
            </a:r>
          </a:p>
          <a:p>
            <a:r>
              <a:rPr lang="en-US" dirty="0" smtClean="0"/>
              <a:t>Note: I accelerated the simulation speed 10 times</a:t>
            </a:r>
            <a:endParaRPr lang="en-US" dirty="0"/>
          </a:p>
        </p:txBody>
      </p:sp>
      <p:sp>
        <p:nvSpPr>
          <p:cNvPr id="5" name="Content Placeholder 2"/>
          <p:cNvSpPr txBox="1">
            <a:spLocks/>
          </p:cNvSpPr>
          <p:nvPr/>
        </p:nvSpPr>
        <p:spPr>
          <a:xfrm>
            <a:off x="1071327" y="2971800"/>
            <a:ext cx="6000957" cy="859639"/>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Clr>
                <a:schemeClr val="tx2"/>
              </a:buClr>
              <a:buSzPct val="101000"/>
              <a:buFont typeface="Courier New" pitchFamily="49" charset="0"/>
              <a:buChar char="o"/>
              <a:defRPr sz="1200" kern="1200">
                <a:solidFill>
                  <a:schemeClr val="tx1"/>
                </a:solidFill>
                <a:latin typeface="+mn-lt"/>
                <a:ea typeface="+mn-ea"/>
                <a:cs typeface="+mn-cs"/>
              </a:defRPr>
            </a:lvl6pPr>
            <a:lvl7pPr marL="29718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7pPr>
            <a:lvl8pPr marL="34290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8pPr>
            <a:lvl9pPr marL="3886200" indent="-228600" algn="l" defTabSz="457200" rtl="0" eaLnBrk="1" latinLnBrk="0" hangingPunct="1">
              <a:spcBef>
                <a:spcPct val="20000"/>
              </a:spcBef>
              <a:buClr>
                <a:schemeClr val="tx2"/>
              </a:buClr>
              <a:buFont typeface="Courier New" pitchFamily="49" charset="0"/>
              <a:buChar char="o"/>
              <a:defRPr sz="1200" kern="1200" baseline="0">
                <a:solidFill>
                  <a:schemeClr val="tx1"/>
                </a:solidFill>
                <a:latin typeface="+mn-lt"/>
                <a:ea typeface="+mn-ea"/>
                <a:cs typeface="+mn-cs"/>
              </a:defRPr>
            </a:lvl9pPr>
          </a:lstStyle>
          <a:p>
            <a:pPr marL="0" indent="0">
              <a:buNone/>
            </a:pPr>
            <a:endParaRPr lang="en-US" dirty="0"/>
          </a:p>
        </p:txBody>
      </p:sp>
      <p:pic>
        <p:nvPicPr>
          <p:cNvPr id="4" name="S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2743200"/>
            <a:ext cx="4419600" cy="3514570"/>
          </a:xfrm>
          <a:prstGeom prst="rect">
            <a:avLst/>
          </a:prstGeom>
        </p:spPr>
      </p:pic>
    </p:spTree>
    <p:extLst>
      <p:ext uri="{BB962C8B-B14F-4D97-AF65-F5344CB8AC3E}">
        <p14:creationId xmlns:p14="http://schemas.microsoft.com/office/powerpoint/2010/main" val="2306553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Who’s fault?</a:t>
            </a:r>
            <a:endParaRPr lang="en-US" dirty="0"/>
          </a:p>
        </p:txBody>
      </p:sp>
      <p:sp>
        <p:nvSpPr>
          <p:cNvPr id="4" name="Text Placeholder 3"/>
          <p:cNvSpPr>
            <a:spLocks noGrp="1"/>
          </p:cNvSpPr>
          <p:nvPr>
            <p:ph type="body" idx="1"/>
          </p:nvPr>
        </p:nvSpPr>
        <p:spPr/>
        <p:txBody>
          <a:bodyPr/>
          <a:lstStyle/>
          <a:p>
            <a:r>
              <a:rPr lang="en-US" dirty="0" smtClean="0"/>
              <a:t>Human Error</a:t>
            </a:r>
            <a:endParaRPr lang="en-US" dirty="0"/>
          </a:p>
        </p:txBody>
      </p:sp>
      <p:sp>
        <p:nvSpPr>
          <p:cNvPr id="3" name="Content Placeholder 2"/>
          <p:cNvSpPr>
            <a:spLocks noGrp="1"/>
          </p:cNvSpPr>
          <p:nvPr>
            <p:ph sz="half" idx="2"/>
          </p:nvPr>
        </p:nvSpPr>
        <p:spPr>
          <a:xfrm>
            <a:off x="762000" y="2389189"/>
            <a:ext cx="3810000" cy="3471861"/>
          </a:xfrm>
        </p:spPr>
        <p:txBody>
          <a:bodyPr>
            <a:normAutofit/>
          </a:bodyPr>
          <a:lstStyle/>
          <a:p>
            <a:r>
              <a:rPr lang="en-US" dirty="0"/>
              <a:t>Pilot chose to take off at dangerous weather </a:t>
            </a:r>
            <a:r>
              <a:rPr lang="en-US" dirty="0" smtClean="0"/>
              <a:t>condition</a:t>
            </a:r>
            <a:endParaRPr lang="en-US" dirty="0" smtClean="0"/>
          </a:p>
          <a:p>
            <a:r>
              <a:rPr lang="en-US" dirty="0" smtClean="0"/>
              <a:t>The </a:t>
            </a:r>
            <a:r>
              <a:rPr lang="en-US" dirty="0"/>
              <a:t>pilot went into the wrong runway for scheduled takeoff</a:t>
            </a:r>
          </a:p>
          <a:p>
            <a:r>
              <a:rPr lang="en-US" dirty="0"/>
              <a:t>The flight crew ignored the </a:t>
            </a:r>
            <a:r>
              <a:rPr lang="en-US" dirty="0" smtClean="0"/>
              <a:t>Navigation instruments </a:t>
            </a:r>
            <a:endParaRPr lang="en-US" dirty="0" smtClean="0"/>
          </a:p>
        </p:txBody>
      </p:sp>
      <p:sp>
        <p:nvSpPr>
          <p:cNvPr id="5" name="Text Placeholder 4"/>
          <p:cNvSpPr>
            <a:spLocks noGrp="1"/>
          </p:cNvSpPr>
          <p:nvPr>
            <p:ph type="body" sz="quarter" idx="3"/>
          </p:nvPr>
        </p:nvSpPr>
        <p:spPr/>
        <p:txBody>
          <a:bodyPr/>
          <a:lstStyle/>
          <a:p>
            <a:r>
              <a:rPr lang="en-US" dirty="0" smtClean="0"/>
              <a:t>Other factors</a:t>
            </a:r>
            <a:endParaRPr lang="en-US" dirty="0"/>
          </a:p>
        </p:txBody>
      </p:sp>
      <p:sp>
        <p:nvSpPr>
          <p:cNvPr id="6" name="Content Placeholder 5"/>
          <p:cNvSpPr>
            <a:spLocks noGrp="1"/>
          </p:cNvSpPr>
          <p:nvPr>
            <p:ph sz="quarter" idx="4"/>
          </p:nvPr>
        </p:nvSpPr>
        <p:spPr/>
        <p:txBody>
          <a:bodyPr/>
          <a:lstStyle/>
          <a:p>
            <a:r>
              <a:rPr lang="en-US" dirty="0"/>
              <a:t>Heavy rain and strong winds from typhoon ‘</a:t>
            </a:r>
            <a:r>
              <a:rPr lang="en-US" dirty="0" err="1"/>
              <a:t>XangSane</a:t>
            </a:r>
            <a:r>
              <a:rPr lang="en-US" dirty="0"/>
              <a:t>’ </a:t>
            </a:r>
            <a:endParaRPr lang="en-US" dirty="0" smtClean="0"/>
          </a:p>
          <a:p>
            <a:r>
              <a:rPr lang="en-US" dirty="0" smtClean="0"/>
              <a:t>Mid-night</a:t>
            </a:r>
            <a:endParaRPr lang="en-US" dirty="0"/>
          </a:p>
          <a:p>
            <a:r>
              <a:rPr lang="en-US" dirty="0"/>
              <a:t>The airport didn’t close the runway </a:t>
            </a:r>
            <a:r>
              <a:rPr lang="en-US" dirty="0" smtClean="0"/>
              <a:t>during maintenance</a:t>
            </a:r>
            <a:endParaRPr lang="en-US" dirty="0"/>
          </a:p>
          <a:p>
            <a:endParaRPr lang="en-US" dirty="0"/>
          </a:p>
        </p:txBody>
      </p:sp>
    </p:spTree>
    <p:extLst>
      <p:ext uri="{BB962C8B-B14F-4D97-AF65-F5344CB8AC3E}">
        <p14:creationId xmlns:p14="http://schemas.microsoft.com/office/powerpoint/2010/main" val="24075402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6458158" cy="1185861"/>
          </a:xfrm>
        </p:spPr>
        <p:txBody>
          <a:bodyPr/>
          <a:lstStyle/>
          <a:p>
            <a:r>
              <a:rPr lang="en-US" dirty="0" smtClean="0"/>
              <a:t>Human Error is the main reason</a:t>
            </a:r>
            <a:br>
              <a:rPr lang="en-US" dirty="0" smtClean="0"/>
            </a:br>
            <a:endParaRPr lang="en-US" dirty="0"/>
          </a:p>
        </p:txBody>
      </p:sp>
      <p:sp>
        <p:nvSpPr>
          <p:cNvPr id="3" name="Content Placeholder 2"/>
          <p:cNvSpPr>
            <a:spLocks noGrp="1"/>
          </p:cNvSpPr>
          <p:nvPr>
            <p:ph idx="1"/>
          </p:nvPr>
        </p:nvSpPr>
        <p:spPr/>
        <p:txBody>
          <a:bodyPr/>
          <a:lstStyle/>
          <a:p>
            <a:r>
              <a:rPr lang="en-US" dirty="0"/>
              <a:t>An inaccurate mental model of what is happening </a:t>
            </a:r>
            <a:r>
              <a:rPr lang="en-US" dirty="0" smtClean="0"/>
              <a:t>leads </a:t>
            </a:r>
            <a:r>
              <a:rPr lang="en-US" dirty="0"/>
              <a:t>to </a:t>
            </a:r>
            <a:r>
              <a:rPr lang="en-US" dirty="0" smtClean="0"/>
              <a:t>this accident, i.e. They believe they are in the right runway but actually they are not.</a:t>
            </a:r>
            <a:endParaRPr lang="en-US" dirty="0"/>
          </a:p>
          <a:p>
            <a:endParaRPr lang="en-US" dirty="0" smtClean="0"/>
          </a:p>
          <a:p>
            <a:endParaRPr lang="en-US" dirty="0"/>
          </a:p>
          <a:p>
            <a:endParaRPr lang="en-US" dirty="0"/>
          </a:p>
          <a:p>
            <a:pPr marL="0" indent="0">
              <a:buNone/>
            </a:pPr>
            <a:endParaRPr lang="en-US" dirty="0"/>
          </a:p>
        </p:txBody>
      </p:sp>
      <p:sp>
        <p:nvSpPr>
          <p:cNvPr id="4" name="Text Placeholder 3"/>
          <p:cNvSpPr>
            <a:spLocks noGrp="1"/>
          </p:cNvSpPr>
          <p:nvPr>
            <p:ph type="body" sz="half" idx="2"/>
          </p:nvPr>
        </p:nvSpPr>
        <p:spPr>
          <a:xfrm>
            <a:off x="685800" y="1631949"/>
            <a:ext cx="2984292" cy="4229099"/>
          </a:xfrm>
        </p:spPr>
        <p:txBody>
          <a:bodyPr/>
          <a:lstStyle/>
          <a:p>
            <a:pPr marL="228600" indent="-228600">
              <a:buFont typeface="Wingdings 2" charset="2"/>
              <a:buAutoNum type="arabicPeriod"/>
            </a:pPr>
            <a:r>
              <a:rPr lang="en-US" dirty="0"/>
              <a:t>They were anxious and wanted to departure before the typhoon hit the </a:t>
            </a:r>
            <a:r>
              <a:rPr lang="en-US" dirty="0" smtClean="0"/>
              <a:t>airport</a:t>
            </a:r>
          </a:p>
          <a:p>
            <a:pPr marL="228600" indent="-228600">
              <a:buFont typeface="Wingdings 2" charset="2"/>
              <a:buAutoNum type="arabicPeriod"/>
            </a:pPr>
            <a:r>
              <a:rPr lang="en-US" dirty="0"/>
              <a:t>They believe they are right and chose to ignore the Para Visual Display (PVD) and Navigation Display (ND</a:t>
            </a:r>
            <a:r>
              <a:rPr lang="en-US" dirty="0" smtClean="0"/>
              <a:t>)</a:t>
            </a:r>
            <a:endParaRPr lang="en-US" dirty="0" smtClean="0"/>
          </a:p>
          <a:p>
            <a:pPr marL="228600" indent="-228600">
              <a:buAutoNum type="arabicPeriod"/>
            </a:pPr>
            <a:r>
              <a:rPr lang="en-US" dirty="0" smtClean="0"/>
              <a:t>They had departure from this airport many times and this time they </a:t>
            </a:r>
            <a:r>
              <a:rPr lang="en-US" dirty="0" smtClean="0"/>
              <a:t>taxied a long time</a:t>
            </a:r>
            <a:r>
              <a:rPr lang="en-US" dirty="0" smtClean="0"/>
              <a:t>.</a:t>
            </a:r>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000"/>
            <a:ext cx="322421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3238500"/>
            <a:ext cx="5547360" cy="34671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714592"/>
            <a:ext cx="3749675"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585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Advantage</a:t>
            </a:r>
            <a:endParaRPr lang="en-US" dirty="0"/>
          </a:p>
        </p:txBody>
      </p:sp>
      <p:sp>
        <p:nvSpPr>
          <p:cNvPr id="6" name="Content Placeholder 5"/>
          <p:cNvSpPr>
            <a:spLocks noGrp="1"/>
          </p:cNvSpPr>
          <p:nvPr>
            <p:ph idx="1"/>
          </p:nvPr>
        </p:nvSpPr>
        <p:spPr/>
        <p:txBody>
          <a:bodyPr/>
          <a:lstStyle/>
          <a:p>
            <a:r>
              <a:rPr lang="en-US" dirty="0" smtClean="0"/>
              <a:t>It is easy to simulate an accident. No hardware required.</a:t>
            </a:r>
          </a:p>
          <a:p>
            <a:r>
              <a:rPr lang="en-US" dirty="0" smtClean="0"/>
              <a:t>No need to shut down the airport for simulation</a:t>
            </a:r>
          </a:p>
          <a:p>
            <a:r>
              <a:rPr lang="en-US" dirty="0" smtClean="0"/>
              <a:t>Applies to a lot of accidents: Mexico Airline 498, Cali…</a:t>
            </a:r>
            <a:endParaRPr lang="en-US" dirty="0" smtClean="0"/>
          </a:p>
          <a:p>
            <a:r>
              <a:rPr lang="en-US" dirty="0" smtClean="0"/>
              <a:t>Safe</a:t>
            </a:r>
          </a:p>
          <a:p>
            <a:r>
              <a:rPr lang="en-US" dirty="0" smtClean="0"/>
              <a:t>…</a:t>
            </a:r>
            <a:endParaRPr lang="en-US" dirty="0"/>
          </a:p>
        </p:txBody>
      </p:sp>
    </p:spTree>
    <p:extLst>
      <p:ext uri="{BB962C8B-B14F-4D97-AF65-F5344CB8AC3E}">
        <p14:creationId xmlns:p14="http://schemas.microsoft.com/office/powerpoint/2010/main" val="103110894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a:themeElements>
    <a:clrScheme name="Winter">
      <a:dk1>
        <a:sysClr val="windowText" lastClr="000000"/>
      </a:dk1>
      <a:lt1>
        <a:sysClr val="window" lastClr="FFFFFF"/>
      </a:lt1>
      <a:dk2>
        <a:srgbClr val="1F7BB6"/>
      </a:dk2>
      <a:lt2>
        <a:srgbClr val="C5E1FE"/>
      </a:lt2>
      <a:accent1>
        <a:srgbClr val="B2BDC1"/>
      </a:accent1>
      <a:accent2>
        <a:srgbClr val="767D83"/>
      </a:accent2>
      <a:accent3>
        <a:srgbClr val="3E505C"/>
      </a:accent3>
      <a:accent4>
        <a:srgbClr val="386489"/>
      </a:accent4>
      <a:accent5>
        <a:srgbClr val="4C80AF"/>
      </a:accent5>
      <a:accent6>
        <a:srgbClr val="7DA7D1"/>
      </a:accent6>
      <a:hlink>
        <a:srgbClr val="408080"/>
      </a:hlink>
      <a:folHlink>
        <a:srgbClr val="5EAEAE"/>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TC102455519[[fn=Winter]]</Template>
  <TotalTime>1331</TotalTime>
  <Words>549</Words>
  <Application>Microsoft Office PowerPoint</Application>
  <PresentationFormat>On-screen Show (4:3)</PresentationFormat>
  <Paragraphs>65</Paragraphs>
  <Slides>11</Slides>
  <Notes>4</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Winter</vt:lpstr>
      <vt:lpstr>Aviation Accident Investigation based on Model-In-the-Loop Simulation</vt:lpstr>
      <vt:lpstr>What am I trying to solve?</vt:lpstr>
      <vt:lpstr>What is Model-In-the-Loop</vt:lpstr>
      <vt:lpstr>Related Works</vt:lpstr>
      <vt:lpstr>What MIL Can Do and Cannot Do</vt:lpstr>
      <vt:lpstr>Simulation Result</vt:lpstr>
      <vt:lpstr>Who’s fault?</vt:lpstr>
      <vt:lpstr>Human Error is the main reason </vt:lpstr>
      <vt:lpstr>Advantage</vt:lpstr>
      <vt:lpstr>Future Work</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Aviation Accident Investigation based on Model-In-the-Loop Simulation</dc:title>
  <dc:creator>walkingmu</dc:creator>
  <cp:lastModifiedBy>walkingmu</cp:lastModifiedBy>
  <cp:revision>51</cp:revision>
  <dcterms:created xsi:type="dcterms:W3CDTF">2006-08-16T00:00:00Z</dcterms:created>
  <dcterms:modified xsi:type="dcterms:W3CDTF">2013-05-02T13:35:33Z</dcterms:modified>
</cp:coreProperties>
</file>